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4227" r:id="rId4"/>
  </p:sldMasterIdLst>
  <p:notesMasterIdLst>
    <p:notesMasterId r:id="rId21"/>
  </p:notesMasterIdLst>
  <p:handoutMasterIdLst>
    <p:handoutMasterId r:id="rId22"/>
  </p:handoutMasterIdLst>
  <p:sldIdLst>
    <p:sldId id="257" r:id="rId5"/>
    <p:sldId id="266" r:id="rId6"/>
    <p:sldId id="267" r:id="rId7"/>
    <p:sldId id="268" r:id="rId8"/>
    <p:sldId id="269" r:id="rId9"/>
    <p:sldId id="270" r:id="rId10"/>
    <p:sldId id="27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0F0F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50081A-594F-4E27-981E-E9740E726CF7}" v="33" dt="2023-10-10T00:08:39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05" autoAdjust="0"/>
  </p:normalViewPr>
  <p:slideViewPr>
    <p:cSldViewPr snapToGrid="0">
      <p:cViewPr varScale="1">
        <p:scale>
          <a:sx n="105" d="100"/>
          <a:sy n="105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54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5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9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A87A34-81AB-432B-8DAE-1953F412C126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3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0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1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519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950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4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/>
          <p:cNvSpPr txBox="1">
            <a:spLocks noGrp="1"/>
          </p:cNvSpPr>
          <p:nvPr>
            <p:ph type="title"/>
          </p:nvPr>
        </p:nvSpPr>
        <p:spPr>
          <a:xfrm>
            <a:off x="2021684" y="346571"/>
            <a:ext cx="9157335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182880" indent="-27305" algn="ctr">
              <a:lnSpc>
                <a:spcPct val="100000"/>
              </a:lnSpc>
              <a:spcBef>
                <a:spcPts val="100"/>
              </a:spcBef>
            </a:pPr>
            <a:r>
              <a:rPr sz="2000" spc="55" dirty="0"/>
              <a:t>Prof. </a:t>
            </a:r>
            <a:r>
              <a:rPr sz="2000" spc="45" dirty="0"/>
              <a:t>V.B.Shah </a:t>
            </a:r>
            <a:r>
              <a:rPr sz="2000" spc="5" dirty="0"/>
              <a:t>Institute </a:t>
            </a:r>
            <a:r>
              <a:rPr sz="2000" spc="35" dirty="0"/>
              <a:t>of </a:t>
            </a:r>
            <a:r>
              <a:rPr sz="2000" spc="105" dirty="0"/>
              <a:t>Management </a:t>
            </a:r>
            <a:r>
              <a:rPr sz="2000" spc="-30" dirty="0"/>
              <a:t>&amp; </a:t>
            </a:r>
            <a:r>
              <a:rPr sz="2000" spc="45" dirty="0"/>
              <a:t>R.V. </a:t>
            </a:r>
            <a:r>
              <a:rPr sz="2000" spc="40" dirty="0"/>
              <a:t>Patel </a:t>
            </a:r>
            <a:r>
              <a:rPr sz="2000" spc="190" dirty="0"/>
              <a:t>College </a:t>
            </a:r>
            <a:r>
              <a:rPr sz="2000" spc="40" dirty="0"/>
              <a:t>of </a:t>
            </a:r>
            <a:r>
              <a:rPr sz="2000" spc="45" dirty="0"/>
              <a:t> </a:t>
            </a:r>
            <a:r>
              <a:rPr sz="2000" spc="195" dirty="0"/>
              <a:t>Comm</a:t>
            </a:r>
            <a:r>
              <a:rPr sz="2000" spc="145" dirty="0"/>
              <a:t>e</a:t>
            </a:r>
            <a:r>
              <a:rPr sz="2000" spc="-100" dirty="0"/>
              <a:t>r</a:t>
            </a:r>
            <a:r>
              <a:rPr sz="2000" spc="195" dirty="0"/>
              <a:t>ce</a:t>
            </a:r>
            <a:r>
              <a:rPr sz="2000" spc="60" dirty="0"/>
              <a:t> </a:t>
            </a:r>
            <a:r>
              <a:rPr sz="2000" spc="110" dirty="0"/>
              <a:t>(En</a:t>
            </a:r>
            <a:r>
              <a:rPr sz="2000" spc="15" dirty="0"/>
              <a:t>g</a:t>
            </a:r>
            <a:r>
              <a:rPr sz="2000" spc="204" dirty="0"/>
              <a:t>.</a:t>
            </a:r>
            <a:r>
              <a:rPr sz="2000" spc="-130" dirty="0"/>
              <a:t> </a:t>
            </a:r>
            <a:r>
              <a:rPr sz="2000" spc="140" dirty="0"/>
              <a:t>Med.)</a:t>
            </a:r>
            <a:r>
              <a:rPr sz="2000" spc="70" dirty="0"/>
              <a:t> </a:t>
            </a:r>
            <a:r>
              <a:rPr sz="2000" spc="-30" dirty="0"/>
              <a:t>&amp;</a:t>
            </a:r>
            <a:r>
              <a:rPr sz="2000" spc="-125" dirty="0"/>
              <a:t> </a:t>
            </a:r>
            <a:r>
              <a:rPr sz="2000" spc="-180" dirty="0"/>
              <a:t>V</a:t>
            </a:r>
            <a:r>
              <a:rPr sz="2000" spc="45" dirty="0"/>
              <a:t>.</a:t>
            </a:r>
            <a:r>
              <a:rPr sz="2000" spc="110" dirty="0"/>
              <a:t>L</a:t>
            </a:r>
            <a:r>
              <a:rPr sz="2000" spc="204" dirty="0"/>
              <a:t>.</a:t>
            </a:r>
            <a:r>
              <a:rPr sz="2000" spc="-120" dirty="0"/>
              <a:t> </a:t>
            </a:r>
            <a:r>
              <a:rPr sz="2000" spc="70" dirty="0"/>
              <a:t>Shah </a:t>
            </a:r>
            <a:r>
              <a:rPr sz="2000" spc="295" dirty="0"/>
              <a:t>C</a:t>
            </a:r>
            <a:r>
              <a:rPr sz="2000" spc="280" dirty="0"/>
              <a:t>o</a:t>
            </a:r>
            <a:r>
              <a:rPr sz="2000" spc="45" dirty="0"/>
              <a:t>l</a:t>
            </a:r>
            <a:r>
              <a:rPr sz="2000" spc="35" dirty="0"/>
              <a:t>l</a:t>
            </a:r>
            <a:r>
              <a:rPr sz="2000" spc="250" dirty="0"/>
              <a:t>e</a:t>
            </a:r>
            <a:r>
              <a:rPr sz="2000" spc="215" dirty="0"/>
              <a:t>g</a:t>
            </a:r>
            <a:r>
              <a:rPr sz="2000" spc="204" dirty="0"/>
              <a:t>e</a:t>
            </a:r>
            <a:r>
              <a:rPr sz="2000" spc="60" dirty="0"/>
              <a:t> </a:t>
            </a:r>
            <a:r>
              <a:rPr sz="2000" spc="40" dirty="0"/>
              <a:t>o</a:t>
            </a:r>
            <a:r>
              <a:rPr sz="2000" spc="25" dirty="0"/>
              <a:t>f</a:t>
            </a:r>
            <a:r>
              <a:rPr sz="2000" spc="70" dirty="0"/>
              <a:t> </a:t>
            </a:r>
            <a:r>
              <a:rPr sz="2000" spc="195" dirty="0"/>
              <a:t>Comm</a:t>
            </a:r>
            <a:r>
              <a:rPr sz="2000" spc="145" dirty="0"/>
              <a:t>e</a:t>
            </a:r>
            <a:r>
              <a:rPr sz="2000" spc="-100" dirty="0"/>
              <a:t>r</a:t>
            </a:r>
            <a:r>
              <a:rPr sz="2000" spc="195" dirty="0"/>
              <a:t>ce</a:t>
            </a:r>
            <a:r>
              <a:rPr sz="2000" spc="60" dirty="0"/>
              <a:t> </a:t>
            </a:r>
            <a:r>
              <a:rPr sz="2000" spc="145" dirty="0"/>
              <a:t>(Guj.</a:t>
            </a:r>
            <a:endParaRPr sz="2000" dirty="0"/>
          </a:p>
          <a:p>
            <a:pPr algn="ctr">
              <a:lnSpc>
                <a:spcPct val="100000"/>
              </a:lnSpc>
            </a:pPr>
            <a:r>
              <a:rPr sz="2000" spc="140" dirty="0"/>
              <a:t>Med.)</a:t>
            </a:r>
            <a:r>
              <a:rPr sz="2000" spc="70" dirty="0"/>
              <a:t> </a:t>
            </a:r>
            <a:r>
              <a:rPr sz="2000" spc="-25" dirty="0"/>
              <a:t>&amp;</a:t>
            </a:r>
            <a:r>
              <a:rPr sz="2000" spc="60" dirty="0"/>
              <a:t> </a:t>
            </a:r>
            <a:r>
              <a:rPr sz="2000" spc="70" dirty="0"/>
              <a:t>Sutex</a:t>
            </a:r>
            <a:r>
              <a:rPr sz="2000" spc="75" dirty="0"/>
              <a:t> </a:t>
            </a:r>
            <a:r>
              <a:rPr sz="2000" spc="45" dirty="0"/>
              <a:t>Bank</a:t>
            </a:r>
            <a:r>
              <a:rPr sz="2000" spc="75" dirty="0"/>
              <a:t> </a:t>
            </a:r>
            <a:r>
              <a:rPr sz="2000" spc="185" dirty="0"/>
              <a:t>College</a:t>
            </a:r>
            <a:r>
              <a:rPr sz="2000" spc="65" dirty="0"/>
              <a:t> </a:t>
            </a:r>
            <a:r>
              <a:rPr sz="2000" spc="35" dirty="0"/>
              <a:t>of</a:t>
            </a:r>
            <a:r>
              <a:rPr sz="2000" spc="70" dirty="0"/>
              <a:t> </a:t>
            </a:r>
            <a:r>
              <a:rPr sz="2000" spc="120" dirty="0"/>
              <a:t>Computer</a:t>
            </a:r>
            <a:r>
              <a:rPr sz="2000" spc="55" dirty="0"/>
              <a:t> </a:t>
            </a:r>
            <a:r>
              <a:rPr sz="2000" spc="80" dirty="0"/>
              <a:t>Applications</a:t>
            </a:r>
            <a:r>
              <a:rPr sz="2000" spc="90" dirty="0"/>
              <a:t> </a:t>
            </a:r>
            <a:r>
              <a:rPr sz="2000" spc="-25" dirty="0"/>
              <a:t>&amp;</a:t>
            </a:r>
            <a:r>
              <a:rPr sz="2000" spc="70" dirty="0"/>
              <a:t> </a:t>
            </a:r>
            <a:r>
              <a:rPr sz="2000" spc="135" dirty="0"/>
              <a:t>Science.</a:t>
            </a:r>
            <a:br>
              <a:rPr lang="en-US" sz="2000" spc="135" dirty="0"/>
            </a:br>
            <a:br>
              <a:rPr lang="en-US" sz="2000" spc="135" dirty="0"/>
            </a:br>
            <a:r>
              <a:rPr lang="en-US" sz="2000" spc="-10" dirty="0">
                <a:solidFill>
                  <a:srgbClr val="1F4E79"/>
                </a:solidFill>
                <a:latin typeface="Cambria"/>
                <a:cs typeface="Cambria"/>
              </a:rPr>
              <a:t>V</a:t>
            </a:r>
            <a:r>
              <a:rPr lang="en-US" sz="2000" spc="200" dirty="0">
                <a:solidFill>
                  <a:srgbClr val="1F4E79"/>
                </a:solidFill>
                <a:latin typeface="Cambria"/>
                <a:cs typeface="Cambria"/>
              </a:rPr>
              <a:t>e</a:t>
            </a:r>
            <a:r>
              <a:rPr lang="en-US" sz="2000" spc="210" dirty="0">
                <a:solidFill>
                  <a:srgbClr val="1F4E79"/>
                </a:solidFill>
                <a:latin typeface="Cambria"/>
                <a:cs typeface="Cambria"/>
              </a:rPr>
              <a:t>e</a:t>
            </a:r>
            <a:r>
              <a:rPr lang="en-US" sz="2000" spc="5" dirty="0">
                <a:solidFill>
                  <a:srgbClr val="1F4E79"/>
                </a:solidFill>
                <a:latin typeface="Cambria"/>
                <a:cs typeface="Cambria"/>
              </a:rPr>
              <a:t>r</a:t>
            </a:r>
            <a:r>
              <a:rPr lang="en-US" sz="2000" spc="55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lang="en-US" sz="2000" spc="70" dirty="0">
                <a:solidFill>
                  <a:srgbClr val="1F4E79"/>
                </a:solidFill>
                <a:latin typeface="Cambria"/>
                <a:cs typeface="Cambria"/>
              </a:rPr>
              <a:t>Narm</a:t>
            </a:r>
            <a:r>
              <a:rPr lang="en-US" sz="2000" spc="50" dirty="0">
                <a:solidFill>
                  <a:srgbClr val="1F4E79"/>
                </a:solidFill>
                <a:latin typeface="Cambria"/>
                <a:cs typeface="Cambria"/>
              </a:rPr>
              <a:t>a</a:t>
            </a:r>
            <a:r>
              <a:rPr lang="en-US" sz="2000" spc="165" dirty="0">
                <a:solidFill>
                  <a:srgbClr val="1F4E79"/>
                </a:solidFill>
                <a:latin typeface="Cambria"/>
                <a:cs typeface="Cambria"/>
              </a:rPr>
              <a:t>d</a:t>
            </a:r>
            <a:r>
              <a:rPr lang="en-US" sz="2000" spc="85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lang="en-US" sz="2000" spc="65" dirty="0">
                <a:solidFill>
                  <a:srgbClr val="1F4E79"/>
                </a:solidFill>
                <a:latin typeface="Cambria"/>
                <a:cs typeface="Cambria"/>
              </a:rPr>
              <a:t>So</a:t>
            </a:r>
            <a:r>
              <a:rPr lang="en-US" sz="2000" spc="75" dirty="0">
                <a:solidFill>
                  <a:srgbClr val="1F4E79"/>
                </a:solidFill>
                <a:latin typeface="Cambria"/>
                <a:cs typeface="Cambria"/>
              </a:rPr>
              <a:t>u</a:t>
            </a:r>
            <a:r>
              <a:rPr lang="en-US" sz="2000" spc="-20" dirty="0">
                <a:solidFill>
                  <a:srgbClr val="1F4E79"/>
                </a:solidFill>
                <a:latin typeface="Cambria"/>
                <a:cs typeface="Cambria"/>
              </a:rPr>
              <a:t>th</a:t>
            </a:r>
            <a:r>
              <a:rPr lang="en-US" sz="2000" spc="60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lang="en-US" sz="2000" spc="160" dirty="0">
                <a:solidFill>
                  <a:srgbClr val="1F4E79"/>
                </a:solidFill>
                <a:latin typeface="Cambria"/>
                <a:cs typeface="Cambria"/>
              </a:rPr>
              <a:t>Guj</a:t>
            </a:r>
            <a:r>
              <a:rPr lang="en-US" sz="2000" spc="155" dirty="0">
                <a:solidFill>
                  <a:srgbClr val="1F4E79"/>
                </a:solidFill>
                <a:latin typeface="Cambria"/>
                <a:cs typeface="Cambria"/>
              </a:rPr>
              <a:t>a</a:t>
            </a:r>
            <a:r>
              <a:rPr lang="en-US" sz="2000" spc="-60" dirty="0">
                <a:solidFill>
                  <a:srgbClr val="1F4E79"/>
                </a:solidFill>
                <a:latin typeface="Cambria"/>
                <a:cs typeface="Cambria"/>
              </a:rPr>
              <a:t>r</a:t>
            </a:r>
            <a:r>
              <a:rPr lang="en-US" sz="2000" spc="5" dirty="0">
                <a:solidFill>
                  <a:srgbClr val="1F4E79"/>
                </a:solidFill>
                <a:latin typeface="Cambria"/>
                <a:cs typeface="Cambria"/>
              </a:rPr>
              <a:t>at</a:t>
            </a:r>
            <a:r>
              <a:rPr lang="en-US" sz="2000" spc="85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lang="en-US" sz="2000" spc="55" dirty="0">
                <a:solidFill>
                  <a:srgbClr val="1F4E79"/>
                </a:solidFill>
                <a:latin typeface="Cambria"/>
                <a:cs typeface="Cambria"/>
              </a:rPr>
              <a:t>Un</a:t>
            </a:r>
            <a:r>
              <a:rPr lang="en-US" sz="2000" spc="-30" dirty="0">
                <a:solidFill>
                  <a:srgbClr val="1F4E79"/>
                </a:solidFill>
                <a:latin typeface="Cambria"/>
                <a:cs typeface="Cambria"/>
              </a:rPr>
              <a:t>i</a:t>
            </a:r>
            <a:r>
              <a:rPr lang="en-US" sz="2000" spc="25" dirty="0">
                <a:solidFill>
                  <a:srgbClr val="1F4E79"/>
                </a:solidFill>
                <a:latin typeface="Cambria"/>
                <a:cs typeface="Cambria"/>
              </a:rPr>
              <a:t>v</a:t>
            </a:r>
            <a:r>
              <a:rPr lang="en-US" sz="2000" spc="50" dirty="0">
                <a:solidFill>
                  <a:srgbClr val="1F4E79"/>
                </a:solidFill>
                <a:latin typeface="Cambria"/>
                <a:cs typeface="Cambria"/>
              </a:rPr>
              <a:t>ersit</a:t>
            </a:r>
            <a:r>
              <a:rPr lang="en-US" sz="2000" spc="75" dirty="0">
                <a:solidFill>
                  <a:srgbClr val="1F4E79"/>
                </a:solidFill>
                <a:latin typeface="Cambria"/>
                <a:cs typeface="Cambria"/>
              </a:rPr>
              <a:t>y</a:t>
            </a:r>
            <a:r>
              <a:rPr lang="en-US" sz="2000" spc="70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lang="en-US" sz="2000" spc="204" dirty="0">
                <a:solidFill>
                  <a:srgbClr val="1F4E79"/>
                </a:solidFill>
                <a:latin typeface="Cambria"/>
                <a:cs typeface="Cambria"/>
              </a:rPr>
              <a:t>,</a:t>
            </a:r>
            <a:r>
              <a:rPr lang="en-US" sz="2000" spc="-130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lang="en-US" sz="2000" spc="40" dirty="0">
                <a:solidFill>
                  <a:srgbClr val="1F4E79"/>
                </a:solidFill>
                <a:latin typeface="Cambria"/>
                <a:cs typeface="Cambria"/>
              </a:rPr>
              <a:t>Su</a:t>
            </a:r>
            <a:r>
              <a:rPr lang="en-US" sz="2000" spc="-35" dirty="0">
                <a:solidFill>
                  <a:srgbClr val="1F4E79"/>
                </a:solidFill>
                <a:latin typeface="Cambria"/>
                <a:cs typeface="Cambria"/>
              </a:rPr>
              <a:t>r</a:t>
            </a:r>
            <a:r>
              <a:rPr lang="en-US" sz="2000" spc="5" dirty="0">
                <a:solidFill>
                  <a:srgbClr val="1F4E79"/>
                </a:solidFill>
                <a:latin typeface="Cambria"/>
                <a:cs typeface="Cambria"/>
              </a:rPr>
              <a:t>a</a:t>
            </a:r>
            <a:r>
              <a:rPr lang="en-US" sz="2000" spc="-5" dirty="0">
                <a:solidFill>
                  <a:srgbClr val="1F4E79"/>
                </a:solidFill>
                <a:latin typeface="Cambria"/>
                <a:cs typeface="Cambria"/>
              </a:rPr>
              <a:t>t</a:t>
            </a:r>
            <a:r>
              <a:rPr lang="en-US" sz="2000" spc="204" dirty="0">
                <a:solidFill>
                  <a:srgbClr val="1F4E79"/>
                </a:solidFill>
                <a:latin typeface="Cambria"/>
                <a:cs typeface="Cambria"/>
              </a:rPr>
              <a:t>.</a:t>
            </a:r>
            <a:br>
              <a:rPr lang="en-US" sz="2400" dirty="0">
                <a:latin typeface="Cambria"/>
                <a:cs typeface="Cambria"/>
              </a:rPr>
            </a:br>
            <a:endParaRPr sz="2400" dirty="0"/>
          </a:p>
        </p:txBody>
      </p:sp>
      <p:sp>
        <p:nvSpPr>
          <p:cNvPr id="16" name="object 3"/>
          <p:cNvSpPr txBox="1"/>
          <p:nvPr/>
        </p:nvSpPr>
        <p:spPr>
          <a:xfrm>
            <a:off x="2027998" y="1860970"/>
            <a:ext cx="9144708" cy="27161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 defTabSz="457200"/>
            <a:endParaRPr sz="28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R="1598930" algn="ctr" defTabSz="457200">
              <a:spcBef>
                <a:spcPts val="5"/>
              </a:spcBef>
            </a:pPr>
            <a:r>
              <a:rPr sz="2000" spc="55" dirty="0">
                <a:solidFill>
                  <a:srgbClr val="1F4E79"/>
                </a:solidFill>
                <a:latin typeface="Cambria"/>
                <a:cs typeface="Cambria"/>
              </a:rPr>
              <a:t>Minor</a:t>
            </a:r>
            <a:r>
              <a:rPr sz="2000" spc="35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1F4E79"/>
                </a:solidFill>
                <a:latin typeface="Cambria"/>
                <a:cs typeface="Cambria"/>
              </a:rPr>
              <a:t>Project</a:t>
            </a:r>
            <a:r>
              <a:rPr sz="2000" spc="25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1F4E79"/>
                </a:solidFill>
                <a:latin typeface="Cambria"/>
                <a:cs typeface="Cambria"/>
              </a:rPr>
              <a:t>Report</a:t>
            </a:r>
            <a:endParaRPr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R="1598295" algn="ctr" defTabSz="457200">
              <a:spcBef>
                <a:spcPts val="1200"/>
              </a:spcBef>
            </a:pPr>
            <a:r>
              <a:rPr sz="2000" spc="160" dirty="0">
                <a:solidFill>
                  <a:srgbClr val="1F4E79"/>
                </a:solidFill>
                <a:latin typeface="Cambria"/>
                <a:cs typeface="Cambria"/>
              </a:rPr>
              <a:t>On</a:t>
            </a:r>
            <a:endParaRPr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R="1602740" algn="ctr" defTabSz="457200">
              <a:spcBef>
                <a:spcPts val="1340"/>
              </a:spcBef>
            </a:pPr>
            <a:r>
              <a:rPr lang="en-IN" sz="2600" b="1" spc="1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parajita" panose="02020603050405020304" pitchFamily="18" charset="0"/>
                <a:cs typeface="Aparajita" panose="02020603050405020304" pitchFamily="18" charset="0"/>
              </a:rPr>
              <a:t>Business Consulting App</a:t>
            </a:r>
            <a:endParaRPr sz="2600" b="1" dirty="0">
              <a:solidFill>
                <a:srgbClr val="00000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R="1600835" algn="ctr" defTabSz="457200">
              <a:spcBef>
                <a:spcPts val="1300"/>
              </a:spcBef>
              <a:spcAft>
                <a:spcPts val="50"/>
              </a:spcAft>
            </a:pPr>
            <a:r>
              <a:rPr sz="2000" spc="-15" dirty="0">
                <a:solidFill>
                  <a:srgbClr val="1F4E79"/>
                </a:solidFill>
                <a:latin typeface="Cambria"/>
                <a:cs typeface="Cambria"/>
              </a:rPr>
              <a:t>For</a:t>
            </a:r>
            <a:endParaRPr sz="2000" dirty="0">
              <a:solidFill>
                <a:srgbClr val="000000"/>
              </a:solidFill>
              <a:latin typeface="Cambria"/>
              <a:cs typeface="Cambria"/>
            </a:endParaRPr>
          </a:p>
          <a:p>
            <a:pPr marR="1596390" algn="ctr" defTabSz="457200">
              <a:spcBef>
                <a:spcPts val="1200"/>
              </a:spcBef>
              <a:tabLst>
                <a:tab pos="2250440" algn="l"/>
              </a:tabLst>
            </a:pPr>
            <a:r>
              <a:rPr sz="2000" spc="85" dirty="0">
                <a:solidFill>
                  <a:srgbClr val="1F4E79"/>
                </a:solidFill>
                <a:latin typeface="Cambria"/>
                <a:cs typeface="Cambria"/>
              </a:rPr>
              <a:t>Subject</a:t>
            </a:r>
            <a:r>
              <a:rPr sz="2000" spc="530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1F4E79"/>
                </a:solidFill>
                <a:latin typeface="Cambria"/>
                <a:cs typeface="Cambria"/>
              </a:rPr>
              <a:t>:</a:t>
            </a:r>
            <a:r>
              <a:rPr sz="2000" spc="409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z="2000" spc="-20" dirty="0">
                <a:solidFill>
                  <a:srgbClr val="1F4E79"/>
                </a:solidFill>
                <a:latin typeface="Cambria"/>
                <a:cs typeface="Cambria"/>
              </a:rPr>
              <a:t>501</a:t>
            </a:r>
            <a:r>
              <a:rPr sz="2000" spc="60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z="2000" spc="265" dirty="0">
                <a:solidFill>
                  <a:srgbClr val="1F4E79"/>
                </a:solidFill>
                <a:latin typeface="Trebuchet MS"/>
                <a:cs typeface="Trebuchet MS"/>
              </a:rPr>
              <a:t>–</a:t>
            </a:r>
            <a:r>
              <a:rPr sz="2000" spc="-110" dirty="0">
                <a:solidFill>
                  <a:srgbClr val="1F4E79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1F4E79"/>
                </a:solidFill>
                <a:latin typeface="Cambria"/>
                <a:cs typeface="Cambria"/>
              </a:rPr>
              <a:t>02	</a:t>
            </a:r>
            <a:r>
              <a:rPr sz="2000" spc="110" dirty="0">
                <a:solidFill>
                  <a:srgbClr val="1F4E79"/>
                </a:solidFill>
                <a:latin typeface="Cambria"/>
                <a:cs typeface="Cambria"/>
              </a:rPr>
              <a:t>Advanced</a:t>
            </a:r>
            <a:r>
              <a:rPr sz="2000" spc="25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1F4E79"/>
                </a:solidFill>
                <a:latin typeface="Cambria"/>
                <a:cs typeface="Cambria"/>
              </a:rPr>
              <a:t>Mobile</a:t>
            </a:r>
            <a:r>
              <a:rPr sz="2000" spc="30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1F4E79"/>
                </a:solidFill>
                <a:latin typeface="Cambria"/>
                <a:cs typeface="Cambria"/>
              </a:rPr>
              <a:t>Computing</a:t>
            </a:r>
            <a:endParaRPr sz="2000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pic>
        <p:nvPicPr>
          <p:cNvPr id="17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078" y="267665"/>
            <a:ext cx="1320513" cy="1090265"/>
          </a:xfrm>
          <a:prstGeom prst="rect">
            <a:avLst/>
          </a:prstGeom>
        </p:spPr>
      </p:pic>
      <p:sp>
        <p:nvSpPr>
          <p:cNvPr id="18" name="object 5"/>
          <p:cNvSpPr txBox="1"/>
          <p:nvPr/>
        </p:nvSpPr>
        <p:spPr>
          <a:xfrm>
            <a:off x="526078" y="4770494"/>
            <a:ext cx="4101339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defTabSz="457200">
              <a:lnSpc>
                <a:spcPct val="150100"/>
              </a:lnSpc>
              <a:spcBef>
                <a:spcPts val="100"/>
              </a:spcBef>
            </a:pPr>
            <a:r>
              <a:rPr spc="55" dirty="0">
                <a:solidFill>
                  <a:srgbClr val="FF0000"/>
                </a:solidFill>
                <a:latin typeface="Cambria"/>
                <a:cs typeface="Cambria"/>
              </a:rPr>
              <a:t>Submitted</a:t>
            </a:r>
            <a:r>
              <a:rPr spc="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25" dirty="0">
                <a:solidFill>
                  <a:srgbClr val="FF0000"/>
                </a:solidFill>
                <a:latin typeface="Cambria"/>
                <a:cs typeface="Cambria"/>
              </a:rPr>
              <a:t>By</a:t>
            </a:r>
            <a:r>
              <a:rPr spc="7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50" dirty="0">
                <a:solidFill>
                  <a:srgbClr val="FF0000"/>
                </a:solidFill>
                <a:latin typeface="Cambria"/>
                <a:cs typeface="Cambria"/>
              </a:rPr>
              <a:t>:</a:t>
            </a:r>
            <a:r>
              <a:rPr spc="3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IN" spc="40" dirty="0">
                <a:solidFill>
                  <a:srgbClr val="1F4E79"/>
                </a:solidFill>
                <a:latin typeface="Cambria"/>
                <a:cs typeface="Cambria"/>
              </a:rPr>
              <a:t>Gabani Pal </a:t>
            </a:r>
            <a:r>
              <a:rPr lang="en-IN" spc="40" dirty="0" err="1">
                <a:solidFill>
                  <a:srgbClr val="1F4E79"/>
                </a:solidFill>
                <a:latin typeface="Cambria"/>
                <a:cs typeface="Cambria"/>
              </a:rPr>
              <a:t>Nanjibhai</a:t>
            </a:r>
            <a:endParaRPr lang="en-IN" spc="40" dirty="0">
              <a:solidFill>
                <a:srgbClr val="1F4E79"/>
              </a:solidFill>
              <a:latin typeface="Cambria"/>
              <a:cs typeface="Cambria"/>
            </a:endParaRPr>
          </a:p>
          <a:p>
            <a:pPr marL="12700" marR="5080" defTabSz="457200">
              <a:lnSpc>
                <a:spcPct val="150100"/>
              </a:lnSpc>
              <a:spcBef>
                <a:spcPts val="100"/>
              </a:spcBef>
            </a:pPr>
            <a:r>
              <a:rPr spc="25" dirty="0">
                <a:solidFill>
                  <a:srgbClr val="FF0000"/>
                </a:solidFill>
                <a:latin typeface="Cambria"/>
                <a:cs typeface="Cambria"/>
              </a:rPr>
              <a:t>Roll</a:t>
            </a:r>
            <a:r>
              <a:rPr spc="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70" dirty="0">
                <a:solidFill>
                  <a:srgbClr val="FF0000"/>
                </a:solidFill>
                <a:latin typeface="Cambria"/>
                <a:cs typeface="Cambria"/>
              </a:rPr>
              <a:t>No.</a:t>
            </a:r>
            <a:r>
              <a:rPr spc="3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50" dirty="0">
                <a:solidFill>
                  <a:srgbClr val="FF0000"/>
                </a:solidFill>
                <a:latin typeface="Cambria"/>
                <a:cs typeface="Cambria"/>
              </a:rPr>
              <a:t>:</a:t>
            </a:r>
            <a:r>
              <a:rPr spc="3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pc="-30" dirty="0">
                <a:solidFill>
                  <a:srgbClr val="1F4E79"/>
                </a:solidFill>
                <a:latin typeface="Cambria"/>
                <a:cs typeface="Cambria"/>
              </a:rPr>
              <a:t>604</a:t>
            </a:r>
            <a:endParaRPr dirty="0">
              <a:solidFill>
                <a:srgbClr val="000000"/>
              </a:solidFill>
              <a:latin typeface="Cambria"/>
              <a:cs typeface="Cambria"/>
            </a:endParaRPr>
          </a:p>
          <a:p>
            <a:pPr marL="12700" defTabSz="457200">
              <a:spcBef>
                <a:spcPts val="1080"/>
              </a:spcBef>
            </a:pPr>
            <a:r>
              <a:rPr spc="85" dirty="0">
                <a:solidFill>
                  <a:srgbClr val="FF0000"/>
                </a:solidFill>
                <a:latin typeface="Cambria"/>
                <a:cs typeface="Cambria"/>
              </a:rPr>
              <a:t>Exam</a:t>
            </a:r>
            <a:r>
              <a:rPr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70" dirty="0">
                <a:solidFill>
                  <a:srgbClr val="FF0000"/>
                </a:solidFill>
                <a:latin typeface="Cambria"/>
                <a:cs typeface="Cambria"/>
              </a:rPr>
              <a:t>No.</a:t>
            </a:r>
            <a:r>
              <a:rPr spc="3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50" dirty="0">
                <a:solidFill>
                  <a:srgbClr val="FF0000"/>
                </a:solidFill>
                <a:latin typeface="Cambria"/>
                <a:cs typeface="Cambria"/>
              </a:rPr>
              <a:t>:</a:t>
            </a:r>
            <a:r>
              <a:rPr spc="3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pc="-30" dirty="0">
                <a:solidFill>
                  <a:srgbClr val="1F4E79"/>
                </a:solidFill>
                <a:latin typeface="Cambria"/>
                <a:cs typeface="Cambria"/>
              </a:rPr>
              <a:t>5170</a:t>
            </a:r>
            <a:endParaRPr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8139536" y="5257988"/>
            <a:ext cx="3369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457200">
              <a:spcBef>
                <a:spcPts val="100"/>
              </a:spcBef>
            </a:pPr>
            <a:r>
              <a:rPr spc="130" dirty="0">
                <a:solidFill>
                  <a:srgbClr val="FF0000"/>
                </a:solidFill>
                <a:latin typeface="Cambria"/>
                <a:cs typeface="Cambria"/>
              </a:rPr>
              <a:t>Guided</a:t>
            </a:r>
            <a:r>
              <a:rPr spc="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20" dirty="0">
                <a:solidFill>
                  <a:srgbClr val="FF0000"/>
                </a:solidFill>
                <a:latin typeface="Cambria"/>
                <a:cs typeface="Cambria"/>
              </a:rPr>
              <a:t>By </a:t>
            </a:r>
            <a:r>
              <a:rPr spc="8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50" dirty="0">
                <a:solidFill>
                  <a:srgbClr val="FF0000"/>
                </a:solidFill>
                <a:latin typeface="Cambria"/>
                <a:cs typeface="Cambria"/>
              </a:rPr>
              <a:t>:</a:t>
            </a:r>
            <a:r>
              <a:rPr spc="3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pc="100" dirty="0">
                <a:solidFill>
                  <a:srgbClr val="1F4E79"/>
                </a:solidFill>
                <a:latin typeface="Cambria"/>
                <a:cs typeface="Cambria"/>
              </a:rPr>
              <a:t>Ms.</a:t>
            </a:r>
            <a:r>
              <a:rPr spc="-95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pc="65" dirty="0">
                <a:solidFill>
                  <a:srgbClr val="1F4E79"/>
                </a:solidFill>
                <a:latin typeface="Cambria"/>
                <a:cs typeface="Cambria"/>
              </a:rPr>
              <a:t>Jigisha</a:t>
            </a:r>
            <a:r>
              <a:rPr spc="35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pc="140" dirty="0">
                <a:solidFill>
                  <a:srgbClr val="1F4E79"/>
                </a:solidFill>
                <a:latin typeface="Cambria"/>
                <a:cs typeface="Cambria"/>
              </a:rPr>
              <a:t>A.</a:t>
            </a:r>
            <a:r>
              <a:rPr spc="-90" dirty="0">
                <a:solidFill>
                  <a:srgbClr val="1F4E79"/>
                </a:solidFill>
                <a:latin typeface="Cambria"/>
                <a:cs typeface="Cambria"/>
              </a:rPr>
              <a:t> </a:t>
            </a:r>
            <a:r>
              <a:rPr spc="30" dirty="0">
                <a:solidFill>
                  <a:srgbClr val="1F4E79"/>
                </a:solidFill>
                <a:latin typeface="Cambria"/>
                <a:cs typeface="Cambria"/>
              </a:rPr>
              <a:t>Patel</a:t>
            </a:r>
            <a:endParaRPr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711075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78" y="990600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Executive Log-in Page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7074" y="2076295"/>
            <a:ext cx="5458926" cy="3919771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An executive login page in an app is a secure access point for high-level users.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Executives typically enter their unique credentials, such as a username and password, to gain access.</a:t>
            </a:r>
            <a:endParaRPr lang="en-IN" sz="2800" dirty="0">
              <a:latin typeface="Trebuchet MS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302EA-D58D-830D-7921-941A2D70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080000"/>
            <a:ext cx="2114100" cy="4698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FBF25-F4E9-CC22-95CD-4AD82AAE2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646" y="1080000"/>
            <a:ext cx="2114100" cy="4698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521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78" y="990600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Executive Work Portal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7074" y="2076295"/>
            <a:ext cx="5958598" cy="3919771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An executive work portal is a comprehensive digital platform designed to streamline tasks and information access for top-level professionals.</a:t>
            </a:r>
            <a:endParaRPr lang="en-IN" sz="2800" dirty="0">
              <a:latin typeface="Trebuchet MS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DF034-D24C-1A91-8F3B-2532EBD8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26" y="1089000"/>
            <a:ext cx="2106000" cy="468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62B358-A903-5121-0536-49546AC14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226" y="1089000"/>
            <a:ext cx="2106000" cy="468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2906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78" y="990600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Admin Log-in Page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7074" y="2076295"/>
            <a:ext cx="5958598" cy="3919771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The app admin login process is a secure gateway for authorized administrators to access the app's backend and manage its functions.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Admins typically navigate to a dedicated login page where they input their unique credentials.</a:t>
            </a:r>
            <a:endParaRPr lang="en-IN" sz="2800" dirty="0">
              <a:latin typeface="Trebuchet MS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F41CF-0FE6-727C-9CAA-9680F678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073" y="925504"/>
            <a:ext cx="2253146" cy="500699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6810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78" y="990600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Executive Details Page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7074" y="2076295"/>
            <a:ext cx="5958598" cy="3919771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The app executive details page is a feature that provides comprehensive information about high-ranking individuals within an organization.</a:t>
            </a:r>
            <a:endParaRPr lang="en-IN" sz="2800" dirty="0">
              <a:latin typeface="Trebuchet MS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EA779-1105-343E-73FA-AAFCF2CD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901" y="1056233"/>
            <a:ext cx="2135490" cy="474553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8433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78" y="990600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Add Executive Page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7074" y="2076295"/>
            <a:ext cx="5958598" cy="391977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3094355" algn="ctr"/>
                <a:tab pos="6188710" algn="r"/>
              </a:tabLst>
            </a:pPr>
            <a:r>
              <a:rPr lang="en-IN" sz="2600" kern="100" dirty="0">
                <a:effectLst/>
                <a:latin typeface="Trebuchet MS (Body)"/>
                <a:ea typeface="Calibri" panose="020F0502020204030204" pitchFamily="34" charset="0"/>
                <a:cs typeface="Shruti" panose="020B0502040204020203" pitchFamily="34" charset="0"/>
              </a:rPr>
              <a:t>The executive details page process provides users with essential information about high-level executives within an organization.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3094355" algn="ctr"/>
                <a:tab pos="6188710" algn="r"/>
              </a:tabLst>
            </a:pPr>
            <a:r>
              <a:rPr lang="en-IN" sz="2600" kern="100" dirty="0">
                <a:effectLst/>
                <a:latin typeface="Trebuchet MS (Body)"/>
                <a:ea typeface="Calibri" panose="020F0502020204030204" pitchFamily="34" charset="0"/>
                <a:cs typeface="Shruti" panose="020B0502040204020203" pitchFamily="34" charset="0"/>
              </a:rPr>
              <a:t>Users typically access this feature by logging into the app and navigating to a dedicated section or using a search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855AF-0EA5-BFBE-5A67-D1F9F761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138" y="990600"/>
            <a:ext cx="2191016" cy="48689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1439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78" y="990600"/>
            <a:ext cx="8596668" cy="13208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About Us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7074" y="2076295"/>
            <a:ext cx="5958598" cy="3919771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3094355" algn="ctr"/>
                <a:tab pos="6188710" algn="r"/>
              </a:tabLst>
            </a:pPr>
            <a:r>
              <a:rPr lang="en-IN" sz="2800" dirty="0">
                <a:latin typeface="Trebuchet MS (Body)"/>
                <a:ea typeface="Calibri" panose="020F0502020204030204" pitchFamily="34" charset="0"/>
              </a:rPr>
              <a:t>This </a:t>
            </a: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page provides concise information about the app and its creators.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3094355" algn="ctr"/>
                <a:tab pos="6188710" algn="r"/>
              </a:tabLst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 It typically includes a brief overview of the app's purpose, features, and benefits.</a:t>
            </a:r>
            <a:endParaRPr lang="en-IN" sz="2800" kern="100" dirty="0">
              <a:effectLst/>
              <a:latin typeface="Trebuchet MS (Body)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F80AE-88CA-CFBD-0E55-623B7ABB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40" y="1042987"/>
            <a:ext cx="2147412" cy="47720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3428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931" y="2297005"/>
            <a:ext cx="10364451" cy="1596177"/>
          </a:xfrm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2">
                    <a:lumMod val="10000"/>
                  </a:schemeClr>
                </a:solidFill>
              </a:rPr>
              <a:t>THANK</a:t>
            </a:r>
            <a:r>
              <a:rPr lang="en-US" sz="11500" dirty="0">
                <a:solidFill>
                  <a:srgbClr val="00B0F0"/>
                </a:solidFill>
              </a:rPr>
              <a:t> </a:t>
            </a:r>
            <a:r>
              <a:rPr lang="en-US" sz="11500" dirty="0">
                <a:solidFill>
                  <a:schemeClr val="bg2">
                    <a:lumMod val="10000"/>
                  </a:schemeClr>
                </a:solidFill>
              </a:rPr>
              <a:t>YOU</a:t>
            </a:r>
            <a:endParaRPr lang="en-IN" sz="115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92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274" y="1014984"/>
            <a:ext cx="9989549" cy="4681727"/>
          </a:xfrm>
        </p:spPr>
        <p:txBody>
          <a:bodyPr>
            <a:noAutofit/>
          </a:bodyPr>
          <a:lstStyle/>
          <a:p>
            <a:pPr algn="ctr"/>
            <a:r>
              <a:rPr lang="en-US" sz="10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Business Bridge</a:t>
            </a:r>
            <a:endParaRPr lang="en-IN" sz="10000" b="1" dirty="0">
              <a:solidFill>
                <a:schemeClr val="accent2">
                  <a:lumMod val="50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2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66750"/>
            <a:ext cx="8596668" cy="933450"/>
          </a:xfrm>
        </p:spPr>
        <p:txBody>
          <a:bodyPr>
            <a:noAutofit/>
          </a:bodyPr>
          <a:lstStyle/>
          <a:p>
            <a:pPr algn="l"/>
            <a:r>
              <a:rPr lang="en-US" sz="66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Introduction</a:t>
            </a:r>
            <a:endParaRPr lang="en-IN" sz="6600" b="1" dirty="0">
              <a:solidFill>
                <a:schemeClr val="accent2">
                  <a:lumMod val="50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1989"/>
            <a:ext cx="8596668" cy="3880773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Are you ready to unlock a world of business ? </a:t>
            </a:r>
            <a:br>
              <a:rPr lang="en-US" sz="3200" dirty="0">
                <a:latin typeface="Arial Rounded MT Bold" panose="020F0704030504030204" pitchFamily="34" charset="0"/>
              </a:rPr>
            </a:br>
            <a:endParaRPr lang="en-US" sz="3200" dirty="0">
              <a:latin typeface="Arial Rounded MT Bold" panose="020F0704030504030204" pitchFamily="34" charset="0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N</a:t>
            </a:r>
            <a:r>
              <a:rPr lang="en-US" sz="3200" b="0" i="0" dirty="0">
                <a:solidFill>
                  <a:schemeClr val="bg2">
                    <a:lumMod val="25000"/>
                  </a:schemeClr>
                </a:solidFill>
                <a:effectLst/>
                <a:latin typeface="Arial Rounded MT Bold" panose="020F0704030504030204" pitchFamily="34" charset="0"/>
              </a:rPr>
              <a:t>avigate the turbulent waters of business with confidence using our cutting-edge consulting app.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02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92" y="803242"/>
            <a:ext cx="8596668" cy="1320800"/>
          </a:xfrm>
        </p:spPr>
        <p:txBody>
          <a:bodyPr/>
          <a:lstStyle/>
          <a:p>
            <a:pPr algn="l"/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Sign in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3892" y="1885884"/>
            <a:ext cx="5336713" cy="3424107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800" dirty="0"/>
              <a:t>user can signup through this page.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800" dirty="0"/>
              <a:t>By felling all the information which are required user successfully singup to application 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67B11-02F6-EB5C-8440-27B243B4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560" y="1089000"/>
            <a:ext cx="2106000" cy="468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5484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06" y="1051316"/>
            <a:ext cx="8596668" cy="1320800"/>
          </a:xfrm>
        </p:spPr>
        <p:txBody>
          <a:bodyPr/>
          <a:lstStyle/>
          <a:p>
            <a:pPr algn="l"/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Log in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9406" y="2202217"/>
            <a:ext cx="5336713" cy="3424107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800" dirty="0"/>
              <a:t>user can Login to application through email and passward.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800" dirty="0"/>
              <a:t>By Felling those information user logging successfully to application .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723CE-703C-54CF-6A21-4190054F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82" y="914400"/>
            <a:ext cx="2001048" cy="444677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16FBA5-D4F5-1D24-2839-94539E57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44" y="914400"/>
            <a:ext cx="2001048" cy="444677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0726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581" y="990600"/>
            <a:ext cx="8596668" cy="1320800"/>
          </a:xfrm>
        </p:spPr>
        <p:txBody>
          <a:bodyPr/>
          <a:lstStyle/>
          <a:p>
            <a:pPr algn="l"/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Case Study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09581" y="1930400"/>
            <a:ext cx="5336713" cy="3424107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A case study page typically presents in-depth information about a specific project, situation, or success story.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Case studies are used to showcase a company's expertise.</a:t>
            </a:r>
            <a:endParaRPr lang="en-IN" sz="2800" dirty="0">
              <a:latin typeface="Trebuchet MS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648D6-E6C1-B3D4-B0F7-B72BAC963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42" y="1089000"/>
            <a:ext cx="2106001" cy="468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20674-45E7-4E5B-66B9-E99A2F02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139" y="1089000"/>
            <a:ext cx="2106000" cy="468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0035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78" y="990600"/>
            <a:ext cx="8596668" cy="1320800"/>
          </a:xfrm>
        </p:spPr>
        <p:txBody>
          <a:bodyPr/>
          <a:lstStyle/>
          <a:p>
            <a:pPr algn="l"/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Service Page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7074" y="2076295"/>
            <a:ext cx="5336713" cy="3424107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A service page in an app provides comprehensive information about the services offered.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It includes descriptions of each service, pricing if applicable, key features, and benefits. </a:t>
            </a:r>
            <a:endParaRPr lang="en-IN" sz="2800" dirty="0">
              <a:latin typeface="Trebuchet MS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E6068-3D35-B50B-29D2-B3F78367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010" y="362443"/>
            <a:ext cx="1296000" cy="288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E9CF7-0906-6E56-57A1-E367D875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05" y="362443"/>
            <a:ext cx="1296000" cy="288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283683-0879-A1AE-7279-D9BCCBA0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010" y="3429000"/>
            <a:ext cx="1296000" cy="288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DC293-E3BF-6118-BB73-010768FC2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505" y="3429000"/>
            <a:ext cx="1296000" cy="288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2476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78" y="990600"/>
            <a:ext cx="8596668" cy="1320800"/>
          </a:xfrm>
        </p:spPr>
        <p:txBody>
          <a:bodyPr/>
          <a:lstStyle/>
          <a:p>
            <a:pPr algn="l"/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Profile Page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7074" y="2076295"/>
            <a:ext cx="5458926" cy="3919771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A business profile page in an app showcases essential information about a company.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It typically includes the business's name, logo, contact details, a brief description, operating hours, and a link to their website or social media profiles.</a:t>
            </a:r>
            <a:endParaRPr lang="en-IN" sz="2800" dirty="0">
              <a:latin typeface="Trebuchet MS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89591-90E4-4409-4C56-175E7A20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56" y="1629000"/>
            <a:ext cx="1620000" cy="360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697D98-A2D6-E509-37A4-709475E1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93" y="1629000"/>
            <a:ext cx="1620000" cy="360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ADB495-F45A-19D8-D474-EE1D1720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430" y="1629000"/>
            <a:ext cx="1620000" cy="3600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848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78" y="990600"/>
            <a:ext cx="8596668" cy="1320800"/>
          </a:xfrm>
        </p:spPr>
        <p:txBody>
          <a:bodyPr/>
          <a:lstStyle/>
          <a:p>
            <a:pPr algn="l"/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Dashboard Page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7074" y="2076295"/>
            <a:ext cx="5458926" cy="3919771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A dashboard page in an app serves as a centralized hub for users.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IN" sz="2800" dirty="0">
                <a:effectLst/>
                <a:latin typeface="Trebuchet MS (Body)"/>
                <a:ea typeface="Calibri" panose="020F0502020204030204" pitchFamily="34" charset="0"/>
              </a:rPr>
              <a:t>It offers a visual overview of important data and features such as graphs, charts, or statistics related to the app's core functionality. </a:t>
            </a:r>
            <a:endParaRPr lang="en-IN" sz="2800" dirty="0">
              <a:latin typeface="Trebuchet MS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EB349-A534-A863-3F2C-4E6C70AF5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271" y="990600"/>
            <a:ext cx="2190750" cy="48683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1949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DE586802-67BF-4B31-AFE3-2C42A416B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783F2E-97E2-484E-BF92-B33AEA715C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AB9843-8233-452C-82B9-ECE749792D29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71af3243-3dd4-4a8d-8c0d-dd76da1f02a5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0</TotalTime>
  <Words>523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Aparajita</vt:lpstr>
      <vt:lpstr>Arial Rounded MT Bold</vt:lpstr>
      <vt:lpstr>Calibri</vt:lpstr>
      <vt:lpstr>Cambria</vt:lpstr>
      <vt:lpstr>Century Gothic</vt:lpstr>
      <vt:lpstr>Garamond</vt:lpstr>
      <vt:lpstr>Trebuchet MS</vt:lpstr>
      <vt:lpstr>Trebuchet MS (Body)</vt:lpstr>
      <vt:lpstr>Savon</vt:lpstr>
      <vt:lpstr>Prof. V.B.Shah Institute of Management &amp; R.V. Patel College of  Commerce (Eng. Med.) &amp; V.L. Shah College of Commerce (Guj. Med.) &amp; Sutex Bank College of Computer Applications &amp; Science.  Veer Narmad South Gujarat University , Surat. </vt:lpstr>
      <vt:lpstr>The Business Bridge</vt:lpstr>
      <vt:lpstr>Introduction</vt:lpstr>
      <vt:lpstr>Sign in</vt:lpstr>
      <vt:lpstr>Log in</vt:lpstr>
      <vt:lpstr>Case Study</vt:lpstr>
      <vt:lpstr>Service Page</vt:lpstr>
      <vt:lpstr>Profile Page</vt:lpstr>
      <vt:lpstr>Dashboard Page</vt:lpstr>
      <vt:lpstr>Executive Log-in Page</vt:lpstr>
      <vt:lpstr>Executive Work Portal</vt:lpstr>
      <vt:lpstr>Admin Log-in Page</vt:lpstr>
      <vt:lpstr>Executive Details Page</vt:lpstr>
      <vt:lpstr>Add Executive Page</vt:lpstr>
      <vt:lpstr>About Us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2023-10-04T13:35:31Z</dcterms:created>
  <dcterms:modified xsi:type="dcterms:W3CDTF">2023-10-10T00:08:47Z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